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4" r:id="rId4"/>
    <p:sldId id="276" r:id="rId5"/>
    <p:sldId id="277" r:id="rId6"/>
    <p:sldId id="274" r:id="rId7"/>
    <p:sldId id="278" r:id="rId8"/>
    <p:sldId id="279" r:id="rId9"/>
    <p:sldId id="281" r:id="rId10"/>
    <p:sldId id="280" r:id="rId11"/>
    <p:sldId id="282" r:id="rId12"/>
    <p:sldId id="283" r:id="rId13"/>
    <p:sldId id="284" r:id="rId14"/>
    <p:sldId id="294" r:id="rId15"/>
    <p:sldId id="293" r:id="rId16"/>
    <p:sldId id="285" r:id="rId17"/>
    <p:sldId id="287" r:id="rId18"/>
    <p:sldId id="288" r:id="rId19"/>
    <p:sldId id="289" r:id="rId20"/>
    <p:sldId id="290" r:id="rId21"/>
    <p:sldId id="296" r:id="rId22"/>
    <p:sldId id="297" r:id="rId23"/>
    <p:sldId id="291" r:id="rId24"/>
    <p:sldId id="292" r:id="rId25"/>
    <p:sldId id="295" r:id="rId26"/>
    <p:sldId id="298" r:id="rId27"/>
    <p:sldId id="299" r:id="rId28"/>
    <p:sldId id="300" r:id="rId29"/>
    <p:sldId id="286" r:id="rId30"/>
    <p:sldId id="267" r:id="rId31"/>
    <p:sldId id="260" r:id="rId32"/>
  </p:sldIdLst>
  <p:sldSz cx="9144000" cy="5143500" type="screen16x9"/>
  <p:notesSz cx="6858000" cy="9144000"/>
  <p:embeddedFontLst>
    <p:embeddedFont>
      <p:font typeface="RotisSemiSans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07E"/>
    <a:srgbClr val="436B2B"/>
    <a:srgbClr val="5C913B"/>
    <a:srgbClr val="CE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764" y="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8504-4D8C-4916-A02A-3E962F9E78F1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23CBB-F23F-4EA1-ADA0-AA0A09BC0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42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23CBB-F23F-4EA1-ADA0-AA0A09BC01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9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2552700"/>
            <a:ext cx="9155783" cy="2590800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/>
          <p:cNvPicPr/>
          <p:nvPr userDrawn="1"/>
        </p:nvPicPr>
        <p:blipFill rotWithShape="1">
          <a:blip r:embed="rId3" cstate="hqprint">
            <a:duotone>
              <a:prstClr val="black"/>
              <a:srgbClr val="CEDDD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9" t="4798" r="41605" b="52264"/>
          <a:stretch/>
        </p:blipFill>
        <p:spPr bwMode="auto">
          <a:xfrm>
            <a:off x="7010397" y="0"/>
            <a:ext cx="2145386" cy="15753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9FEC65-B1E4-4A1B-8FEA-D4327E2CBF0E}" type="datetime1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VISUAL COMPUTING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2A1F3-96F8-274C-9D61-09179C0DAA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0" y="1575308"/>
            <a:ext cx="9155781" cy="1486767"/>
          </a:xfrm>
          <a:prstGeom prst="rect">
            <a:avLst/>
          </a:prstGeom>
          <a:solidFill>
            <a:srgbClr val="14A3A0"/>
          </a:solidFill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59410" y="1761672"/>
            <a:ext cx="7543800" cy="609600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410" y="2324101"/>
            <a:ext cx="7543800" cy="35197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of the presentation</a:t>
            </a:r>
          </a:p>
        </p:txBody>
      </p:sp>
      <p:pic>
        <p:nvPicPr>
          <p:cNvPr id="15" name="Picture 14" descr="KAUST logo for Digital Media-0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79555"/>
            <a:ext cx="2313348" cy="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56074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2057"/>
            <a:ext cx="8229600" cy="3702566"/>
          </a:xfr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  <a:lvl2pPr algn="l">
              <a:defRPr>
                <a:latin typeface="Arial"/>
                <a:cs typeface="Arial"/>
              </a:defRPr>
            </a:lvl2pPr>
            <a:lvl3pPr algn="l">
              <a:defRPr>
                <a:latin typeface="Arial"/>
                <a:cs typeface="Arial"/>
              </a:defRPr>
            </a:lvl3pPr>
            <a:lvl4pPr algn="l">
              <a:defRPr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9390E-3F3D-4130-BA74-540557DE15EB}" type="datetime1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2386" y="4767263"/>
            <a:ext cx="3285534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7" name="Rectangle 14"/>
          <p:cNvSpPr>
            <a:spLocks noChangeArrowheads="1"/>
          </p:cNvSpPr>
          <p:nvPr userDrawn="1"/>
        </p:nvSpPr>
        <p:spPr bwMode="auto">
          <a:xfrm>
            <a:off x="0" y="0"/>
            <a:ext cx="9144000" cy="706491"/>
          </a:xfrm>
          <a:prstGeom prst="rect">
            <a:avLst/>
          </a:prstGeom>
          <a:solidFill>
            <a:srgbClr val="CEDDDB"/>
          </a:solidFill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9" t="4798" r="41605" b="73479"/>
          <a:stretch/>
        </p:blipFill>
        <p:spPr bwMode="auto">
          <a:xfrm>
            <a:off x="7237116" y="0"/>
            <a:ext cx="1901813" cy="7064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0047198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2057"/>
            <a:ext cx="8229600" cy="3702566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  <a:cs typeface="Arial"/>
              </a:defRPr>
            </a:lvl1pPr>
            <a:lvl2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  <a:cs typeface="Arial"/>
              </a:defRPr>
            </a:lvl2pPr>
            <a:lvl3pPr algn="l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  <a:cs typeface="Arial"/>
              </a:defRPr>
            </a:lvl3pPr>
            <a:lvl4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  <a:cs typeface="Arial"/>
              </a:defRPr>
            </a:lvl4pPr>
            <a:lvl5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tisSemiSans" pitchFamily="50" charset="0"/>
              </a:defRPr>
            </a:lvl1pPr>
          </a:lstStyle>
          <a:p>
            <a:fld id="{10395650-B574-4C79-8B88-BA6361F812B1}" type="datetime1">
              <a:rPr lang="en-US" smtClean="0"/>
              <a:pPr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3018" y="4767263"/>
            <a:ext cx="341165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tisSemiSans" pitchFamily="50" charset="0"/>
              </a:defRPr>
            </a:lvl1pPr>
          </a:lstStyle>
          <a:p>
            <a:fld id="{2402A1F3-96F8-274C-9D61-09179C0DAA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0381"/>
            <a:ext cx="5562600" cy="500512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RotisSemiSans" pitchFamily="50" charset="0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sml_pms_c_non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420" y="130381"/>
            <a:ext cx="520941" cy="5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01569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E9D9BE0E-5F3B-494B-927E-6964BC829177}" type="datetime1">
              <a:rPr lang="en-US" smtClean="0"/>
              <a:t>5/10/2018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US"/>
              <a:t>VISUAL COMPUTING CENTER</a:t>
            </a:r>
          </a:p>
        </p:txBody>
      </p:sp>
      <p:sp>
        <p:nvSpPr>
          <p:cNvPr id="11" name="Rectangle 14"/>
          <p:cNvSpPr>
            <a:spLocks noChangeArrowheads="1"/>
          </p:cNvSpPr>
          <p:nvPr userDrawn="1"/>
        </p:nvSpPr>
        <p:spPr bwMode="auto">
          <a:xfrm>
            <a:off x="0" y="0"/>
            <a:ext cx="9144000" cy="706491"/>
          </a:xfrm>
          <a:prstGeom prst="rect">
            <a:avLst/>
          </a:prstGeom>
          <a:solidFill>
            <a:srgbClr val="CEDDDB"/>
          </a:solidFill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9" t="4798" r="41605" b="73479"/>
          <a:stretch/>
        </p:blipFill>
        <p:spPr bwMode="auto">
          <a:xfrm>
            <a:off x="7237116" y="0"/>
            <a:ext cx="1901813" cy="7064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2402A1F3-96F8-274C-9D61-09179C0DAA3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828800"/>
            <a:ext cx="3352800" cy="240930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buFontTx/>
              <a:buNone/>
              <a:defRPr sz="2400">
                <a:solidFill>
                  <a:schemeClr val="bg1"/>
                </a:solidFill>
              </a:defRPr>
            </a:lvl2pPr>
            <a:lvl3pPr>
              <a:buFontTx/>
              <a:buNone/>
              <a:defRPr sz="2000">
                <a:solidFill>
                  <a:schemeClr val="bg1"/>
                </a:solidFill>
              </a:defRPr>
            </a:lvl3pPr>
            <a:lvl4pPr>
              <a:buFontTx/>
              <a:buNone/>
              <a:defRPr sz="1800">
                <a:solidFill>
                  <a:schemeClr val="bg1"/>
                </a:solidFill>
              </a:defRPr>
            </a:lvl4pPr>
            <a:lvl5pPr>
              <a:buFontTx/>
              <a:buNone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idx="13"/>
          </p:nvPr>
        </p:nvSpPr>
        <p:spPr>
          <a:xfrm>
            <a:off x="5257800" y="1828800"/>
            <a:ext cx="3352800" cy="240930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79194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55781" cy="5196569"/>
          </a:xfrm>
          <a:prstGeom prst="rect">
            <a:avLst/>
          </a:prstGeom>
          <a:solidFill>
            <a:srgbClr val="14A3A0"/>
          </a:solidFill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tisSemiSans" pitchFamily="50" charset="0"/>
              </a:defRPr>
            </a:lvl1pPr>
          </a:lstStyle>
          <a:p>
            <a:fld id="{763B043D-0F8F-4CE1-8F8F-D70EA27C7417}" type="datetime1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tisSemiSans" pitchFamily="50" charset="0"/>
              </a:defRPr>
            </a:lvl1pPr>
          </a:lstStyle>
          <a:p>
            <a:r>
              <a:rPr lang="en-US"/>
              <a:t>VISUAL COMPUTING CENTER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tisSemiSans" pitchFamily="50" charset="0"/>
              </a:defRPr>
            </a:lvl1pPr>
          </a:lstStyle>
          <a:p>
            <a:fld id="{2402A1F3-96F8-274C-9D61-09179C0DAA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Autofit/>
          </a:bodyPr>
          <a:lstStyle>
            <a:lvl1pPr algn="l">
              <a:defRPr sz="3200" b="1" cap="all">
                <a:solidFill>
                  <a:srgbClr val="FFFFFF"/>
                </a:solidFill>
                <a:latin typeface="RotisSemiSans" pitchFamily="50" charset="0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  <a:latin typeface="RotisSemiSans" pitchFamily="50" charset="0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/>
          <p:nvPr userDrawn="1"/>
        </p:nvPicPr>
        <p:blipFill rotWithShape="1">
          <a:blip r:embed="rId2" cstate="hqprint">
            <a:duotone>
              <a:prstClr val="black"/>
              <a:srgbClr val="CEDDD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46" t="50000" r="35347" b="-49015"/>
          <a:stretch/>
        </p:blipFill>
        <p:spPr bwMode="auto">
          <a:xfrm>
            <a:off x="6291057" y="0"/>
            <a:ext cx="2852943" cy="36326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2234931392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96EF5-3D09-4981-8211-70D9DF7DECBC}" type="datetime1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3018" y="4767263"/>
            <a:ext cx="34179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2A1F3-96F8-274C-9D61-09179C0DA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1" r:id="rId5"/>
  </p:sldLayoutIdLst>
  <p:transition>
    <p:wip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karpathy" TargetMode="External"/><Relationship Id="rId3" Type="http://schemas.openxmlformats.org/officeDocument/2006/relationships/hyperlink" Target="https://github.com/" TargetMode="External"/><Relationship Id="rId7" Type="http://schemas.openxmlformats.org/officeDocument/2006/relationships/hyperlink" Target="https://twitter.com/AndrewYNg" TargetMode="External"/><Relationship Id="rId2" Type="http://schemas.openxmlformats.org/officeDocument/2006/relationships/hyperlink" Target="https://www.reddit.com/r/MachineLearn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ylecun" TargetMode="External"/><Relationship Id="rId5" Type="http://schemas.openxmlformats.org/officeDocument/2006/relationships/hyperlink" Target="https://distill.pub/" TargetMode="External"/><Relationship Id="rId4" Type="http://schemas.openxmlformats.org/officeDocument/2006/relationships/hyperlink" Target="https://medium.com/tag/deep-learn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log.prolego.io/deep-learning-matters-for-one-simple-reason-3cf51e25937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9075" y="1604996"/>
            <a:ext cx="8222420" cy="766276"/>
          </a:xfrm>
        </p:spPr>
        <p:txBody>
          <a:bodyPr/>
          <a:lstStyle/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9076" y="2371272"/>
            <a:ext cx="7543800" cy="566170"/>
          </a:xfrm>
        </p:spPr>
        <p:txBody>
          <a:bodyPr>
            <a:normAutofit/>
          </a:bodyPr>
          <a:lstStyle/>
          <a:p>
            <a:r>
              <a:rPr lang="en-US" dirty="0">
                <a:latin typeface="RotisSemiSans" pitchFamily="50" charset="0"/>
              </a:rPr>
              <a:t>Ibraheem Alhashim</a:t>
            </a:r>
          </a:p>
          <a:p>
            <a:r>
              <a:rPr lang="en-US" sz="1300" dirty="0">
                <a:latin typeface="RotisSemiSans" pitchFamily="50" charset="0"/>
              </a:rPr>
              <a:t>Visual Computing Center</a:t>
            </a:r>
          </a:p>
        </p:txBody>
      </p:sp>
    </p:spTree>
    <p:extLst>
      <p:ext uri="{BB962C8B-B14F-4D97-AF65-F5344CB8AC3E}">
        <p14:creationId xmlns:p14="http://schemas.microsoft.com/office/powerpoint/2010/main" val="3374928734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6" y="1757099"/>
            <a:ext cx="4827210" cy="2598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46" y="1606827"/>
            <a:ext cx="3214860" cy="2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9633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Excellent videos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(20 min each)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RESOURCES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58" t="559" r="5212" b="2015"/>
          <a:stretch/>
        </p:blipFill>
        <p:spPr>
          <a:xfrm>
            <a:off x="839729" y="2095371"/>
            <a:ext cx="1449584" cy="1454963"/>
          </a:xfrm>
          <a:prstGeom prst="ellipse">
            <a:avLst/>
          </a:prstGeom>
          <a:ln w="63500" cap="rnd">
            <a:noFill/>
          </a:ln>
          <a:effectLst>
            <a:outerShdw blurRad="381000" dist="635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5258"/>
          <a:stretch/>
        </p:blipFill>
        <p:spPr>
          <a:xfrm>
            <a:off x="2804364" y="2046793"/>
            <a:ext cx="5479775" cy="18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74352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RESOURCES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49860" y="1505274"/>
            <a:ext cx="2149662" cy="1992566"/>
            <a:chOff x="737381" y="1810269"/>
            <a:chExt cx="2534982" cy="2349726"/>
          </a:xfrm>
        </p:grpSpPr>
        <p:pic>
          <p:nvPicPr>
            <p:cNvPr id="4102" name="Picture 6" descr="udacit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81" y="1810269"/>
              <a:ext cx="2534982" cy="87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295" y="2583635"/>
              <a:ext cx="1396522" cy="157636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872" y="1736312"/>
            <a:ext cx="2281396" cy="1761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16" y="1861156"/>
            <a:ext cx="2148424" cy="16366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70113" y="3646649"/>
            <a:ext cx="1374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High price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0113" y="3735405"/>
            <a:ext cx="137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Certificate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Mid price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82155" y="3646648"/>
            <a:ext cx="1643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Applied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State of the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RotisSemiSans" pitchFamily="50" charset="0"/>
              </a:rPr>
              <a:t>Free!</a:t>
            </a:r>
          </a:p>
        </p:txBody>
      </p:sp>
    </p:spTree>
    <p:extLst>
      <p:ext uri="{BB962C8B-B14F-4D97-AF65-F5344CB8AC3E}">
        <p14:creationId xmlns:p14="http://schemas.microsoft.com/office/powerpoint/2010/main" val="527371702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RESOURCES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pic>
        <p:nvPicPr>
          <p:cNvPr id="5124" name="Picture 4" descr="Image result for deep learning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91" y="1948925"/>
            <a:ext cx="1297165" cy="17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656" y="1948925"/>
            <a:ext cx="2060314" cy="1726095"/>
          </a:xfrm>
          <a:prstGeom prst="rect">
            <a:avLst/>
          </a:prstGeom>
        </p:spPr>
      </p:pic>
      <p:pic>
        <p:nvPicPr>
          <p:cNvPr id="5126" name="Picture 6" descr="https://images-na.ssl-images-amazon.com/images/I/51%2BkYprYK1L._SX379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84" y="1948925"/>
            <a:ext cx="1317920" cy="17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deep learning for computer vision 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432" y="1948924"/>
            <a:ext cx="1262996" cy="17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199" y="1948924"/>
            <a:ext cx="1910628" cy="18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84431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B54481-6C75-41C5-A0C7-0414EF503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online 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DD375-463F-4011-9351-5AC6BB74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347E0-2257-403C-93FB-CCF756A9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B6FD9D-2C32-4F4B-B856-9FFF689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38E33-D672-4895-A4C3-222E39B4FA50}"/>
              </a:ext>
            </a:extLst>
          </p:cNvPr>
          <p:cNvSpPr txBox="1"/>
          <p:nvPr/>
        </p:nvSpPr>
        <p:spPr>
          <a:xfrm>
            <a:off x="807608" y="1796411"/>
            <a:ext cx="780243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linkClick r:id="rId2"/>
              </a:rPr>
              <a:t>https://www.reddit.com/r/MachineLearning</a:t>
            </a:r>
            <a:endParaRPr lang="en-US" sz="2400" b="1" dirty="0"/>
          </a:p>
          <a:p>
            <a:r>
              <a:rPr lang="en-US" sz="2400" b="1" dirty="0">
                <a:hlinkClick r:id="rId3"/>
              </a:rPr>
              <a:t>https://github.com/</a:t>
            </a:r>
            <a:endParaRPr lang="en-US" sz="2400" b="1" dirty="0"/>
          </a:p>
          <a:p>
            <a:r>
              <a:rPr lang="en-US" sz="2000" dirty="0">
                <a:hlinkClick r:id="rId4"/>
              </a:rPr>
              <a:t>https://medium.com/tag/deep-learning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https://distill.pub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https://twitter.com/ylecun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https://twitter.com/AndrewYNg</a:t>
            </a:r>
            <a:endParaRPr lang="en-US" sz="2000" dirty="0"/>
          </a:p>
          <a:p>
            <a:r>
              <a:rPr lang="en-US" sz="2000" dirty="0">
                <a:hlinkClick r:id="rId8"/>
              </a:rPr>
              <a:t>https://twitter.com/karpathy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6366188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40502-9DE5-49C7-B0CE-7DCE965E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56359-81FC-44D8-B3C2-82864A69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B4292A-6178-4379-A2AA-C6CEFF13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67529-FA81-4045-8F71-2E435636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50" y="1149931"/>
            <a:ext cx="4469732" cy="3098293"/>
          </a:xfrm>
          <a:prstGeom prst="rect">
            <a:avLst/>
          </a:prstGeom>
        </p:spPr>
      </p:pic>
      <p:pic>
        <p:nvPicPr>
          <p:cNvPr id="1026" name="Picture 2" descr="https://cdn-images-1.medium.com/max/1000/1*cuTSPlTq0a_327iTPJyD-Q.png">
            <a:extLst>
              <a:ext uri="{FF2B5EF4-FFF2-40B4-BE49-F238E27FC236}">
                <a16:creationId xmlns:a16="http://schemas.microsoft.com/office/drawing/2014/main" id="{BBEEC727-AE5C-4C10-8C97-1F9700BED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4"/>
          <a:stretch/>
        </p:blipFill>
        <p:spPr bwMode="auto">
          <a:xfrm>
            <a:off x="409174" y="710573"/>
            <a:ext cx="3021493" cy="382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32954A-6137-44BA-B0E9-862FCDA36BEF}"/>
              </a:ext>
            </a:extLst>
          </p:cNvPr>
          <p:cNvGrpSpPr/>
          <p:nvPr/>
        </p:nvGrpSpPr>
        <p:grpSpPr>
          <a:xfrm>
            <a:off x="3547185" y="3797764"/>
            <a:ext cx="1371600" cy="998401"/>
            <a:chOff x="2432548" y="571301"/>
            <a:chExt cx="1371600" cy="99840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940A8A-8564-48D2-9C94-71508833D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7492" y="571301"/>
              <a:ext cx="176689" cy="4444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A0F497-8081-486F-AC22-4E7DC411D4BB}"/>
                </a:ext>
              </a:extLst>
            </p:cNvPr>
            <p:cNvSpPr txBox="1"/>
            <p:nvPr/>
          </p:nvSpPr>
          <p:spPr>
            <a:xfrm>
              <a:off x="2432548" y="1015704"/>
              <a:ext cx="1371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Big bang!</a:t>
              </a:r>
            </a:p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(2012)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38003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7" y="1171880"/>
            <a:ext cx="4888431" cy="2799739"/>
          </a:xfrm>
          <a:prstGeom prst="rect">
            <a:avLst/>
          </a:prstGeom>
        </p:spPr>
      </p:pic>
      <p:pic>
        <p:nvPicPr>
          <p:cNvPr id="6146" name="Picture 2" descr="Image result for cnn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419" y="2759051"/>
            <a:ext cx="3554327" cy="112690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nn deep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39" y="1314867"/>
            <a:ext cx="3497286" cy="93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58650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9" y="2655581"/>
            <a:ext cx="4206196" cy="16161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08" y="2140761"/>
            <a:ext cx="4075911" cy="789985"/>
          </a:xfrm>
          <a:prstGeom prst="rect">
            <a:avLst/>
          </a:prstGeom>
        </p:spPr>
      </p:pic>
      <p:pic>
        <p:nvPicPr>
          <p:cNvPr id="7170" name="Picture 2" descr="rat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46" y="1025562"/>
            <a:ext cx="3252084" cy="135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gans deep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87" y="630893"/>
            <a:ext cx="3008019" cy="13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ace mont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418" y="3017828"/>
            <a:ext cx="2495090" cy="16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05724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Reinforcement Learning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https://yanpanlau.github.io/2016/10/11/Torcs-Keras.html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http://amid.fish/reproducing-deep-rl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pic>
        <p:nvPicPr>
          <p:cNvPr id="8194" name="Picture 2" descr="https://yanpanlau.github.io/img/torcs/sutton-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250" y="951717"/>
            <a:ext cx="2171388" cy="215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-images-1.medium.com/max/1600/1%2AT54Ngd-b_CKcP3N6hyXLVg.png">
            <a:extLst>
              <a:ext uri="{FF2B5EF4-FFF2-40B4-BE49-F238E27FC236}">
                <a16:creationId xmlns:a16="http://schemas.microsoft.com/office/drawing/2014/main" id="{7B7970E4-2A45-4D2C-98EE-ACC2A243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1717"/>
            <a:ext cx="3672276" cy="209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174857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401FC-952E-460D-810D-12B02D89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8" y="727416"/>
            <a:ext cx="8686800" cy="37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968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A3933-310E-498E-B2A9-36928F074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000" y="892057"/>
            <a:ext cx="7138800" cy="370256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/>
              <a:t>Basics of ML &amp; Deep Learning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/>
              <a:t>Architectures &amp; Frameworks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/>
              <a:t>Building an Object Recognition Application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/>
              <a:t>Applying Deep Learning to Your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2EF46-5369-4266-90B9-6577F6AF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388D0-A047-4A29-8321-AC19D793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04" y="3621600"/>
            <a:ext cx="424400" cy="42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04" y="2806800"/>
            <a:ext cx="424400" cy="42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04" y="1992000"/>
            <a:ext cx="424400" cy="42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04" y="1177200"/>
            <a:ext cx="424400" cy="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7455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Conversion 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https://github.com/ysh329/deep-learning-model-convertor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ONNX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36ABD-17E9-428E-9E32-EE1B6622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87" y="2248747"/>
            <a:ext cx="6160520" cy="23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94137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6CE6F3-41C9-47EE-93F4-42A8DFC58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cost of DL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https://dawn.cs.stanford.edu/benchmark/</a:t>
            </a:r>
          </a:p>
          <a:p>
            <a:r>
              <a:rPr lang="en-US" sz="1800" dirty="0"/>
              <a:t>Solutions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6E423-EB65-47B8-85E2-F880E2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555A-5FF6-486C-9D85-2F7833A0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D7931D-D7F9-4842-A797-DF59AF70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FF861-077C-4051-AE2D-81AAB547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07" y="1867252"/>
            <a:ext cx="4575337" cy="2727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09952-8EBA-4A59-90C6-5DFBD3E0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7" y="2160951"/>
            <a:ext cx="2827409" cy="24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3647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DE62D-9186-488D-A9EC-0F6FDE06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95E37-BF48-4278-8A8A-D818E07E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EA5A91-E969-4B9B-A4DD-A942ED07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pic>
        <p:nvPicPr>
          <p:cNvPr id="1026" name="Picture 2" descr="https://i2.wp.com/tensorflow.rstudio.com/blog/images/rstudio-gpu-paperspace/paperspace-machine.png?w=456&amp;ssl=1">
            <a:extLst>
              <a:ext uri="{FF2B5EF4-FFF2-40B4-BE49-F238E27FC236}">
                <a16:creationId xmlns:a16="http://schemas.microsoft.com/office/drawing/2014/main" id="{108659A2-E625-4787-BCBC-398E6E79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34" y="2182105"/>
            <a:ext cx="2966731" cy="17761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aperspace">
            <a:extLst>
              <a:ext uri="{FF2B5EF4-FFF2-40B4-BE49-F238E27FC236}">
                <a16:creationId xmlns:a16="http://schemas.microsoft.com/office/drawing/2014/main" id="{12EC950D-609E-4DE7-924B-DB80A17F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725" y="989881"/>
            <a:ext cx="1192224" cy="11922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Colaboratory">
            <a:extLst>
              <a:ext uri="{FF2B5EF4-FFF2-40B4-BE49-F238E27FC236}">
                <a16:creationId xmlns:a16="http://schemas.microsoft.com/office/drawing/2014/main" id="{380A1AED-CB7B-4C15-99B3-4ADACA64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15"/>
          <a:stretch/>
        </p:blipFill>
        <p:spPr bwMode="auto">
          <a:xfrm>
            <a:off x="1107435" y="2138065"/>
            <a:ext cx="2648271" cy="182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Colaboratory">
            <a:extLst>
              <a:ext uri="{FF2B5EF4-FFF2-40B4-BE49-F238E27FC236}">
                <a16:creationId xmlns:a16="http://schemas.microsoft.com/office/drawing/2014/main" id="{910BAA86-B6D2-4B82-A0C0-18326FEEE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19" y="1096234"/>
            <a:ext cx="979518" cy="97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69677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RECOGNITION</a:t>
            </a:r>
          </a:p>
        </p:txBody>
      </p:sp>
      <p:pic>
        <p:nvPicPr>
          <p:cNvPr id="6" name="Object detection along Singapore Park Connector Network using Mask R-CNN.mp4-00.09.29.032-00.10.13.709">
            <a:hlinkClick r:id="" action="ppaction://media"/>
            <a:extLst>
              <a:ext uri="{FF2B5EF4-FFF2-40B4-BE49-F238E27FC236}">
                <a16:creationId xmlns:a16="http://schemas.microsoft.com/office/drawing/2014/main" id="{0FBC15ED-9902-419B-B422-92E4443016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6637" y="785316"/>
            <a:ext cx="6684420" cy="37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60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8BE551-4E17-46BC-9A00-A4B328A0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-7620"/>
            <a:ext cx="5189220" cy="5189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5CB82-B1C3-47E1-AAD5-02F6C0803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05"/>
          <a:stretch/>
        </p:blipFill>
        <p:spPr>
          <a:xfrm>
            <a:off x="0" y="0"/>
            <a:ext cx="4457700" cy="5135880"/>
          </a:xfrm>
          <a:prstGeom prst="rect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20FE65-4F10-403B-A34D-DE2E6BF6093F}"/>
              </a:ext>
            </a:extLst>
          </p:cNvPr>
          <p:cNvGrpSpPr/>
          <p:nvPr/>
        </p:nvGrpSpPr>
        <p:grpSpPr>
          <a:xfrm>
            <a:off x="929640" y="2613660"/>
            <a:ext cx="6328410" cy="1830229"/>
            <a:chOff x="929640" y="2613660"/>
            <a:chExt cx="6328410" cy="183022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B5B83A-2654-4FAD-B943-D49809D6D855}"/>
                </a:ext>
              </a:extLst>
            </p:cNvPr>
            <p:cNvSpPr/>
            <p:nvPr/>
          </p:nvSpPr>
          <p:spPr>
            <a:xfrm>
              <a:off x="929640" y="2613660"/>
              <a:ext cx="750570" cy="75057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60249D-B891-4628-950E-9B2E4882792B}"/>
                </a:ext>
              </a:extLst>
            </p:cNvPr>
            <p:cNvSpPr/>
            <p:nvPr/>
          </p:nvSpPr>
          <p:spPr>
            <a:xfrm>
              <a:off x="6629400" y="3815239"/>
              <a:ext cx="628650" cy="62865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549616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904B1-7367-4BE6-9180-6BB7ED16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554" y="364637"/>
            <a:ext cx="3101340" cy="3101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>
              <a:rot lat="1437837" lon="2417160" rev="51293"/>
            </a:camera>
            <a:lightRig rig="soft" dir="t"/>
          </a:scene3d>
          <a:sp3d contourW="12700" prstMaterial="matte">
            <a:contourClr>
              <a:srgbClr val="C0C0C0"/>
            </a:contourClr>
          </a:sp3d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6B481-B4B6-4220-9EF8-C4EB6F90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55E37-212E-4885-99E2-5CE9083F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8A0C9D-6B37-466F-ACB9-36A6F4B6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B2CBB0-F4F4-4FE0-841E-B6F1C2D188F0}"/>
              </a:ext>
            </a:extLst>
          </p:cNvPr>
          <p:cNvGrpSpPr/>
          <p:nvPr/>
        </p:nvGrpSpPr>
        <p:grpSpPr>
          <a:xfrm>
            <a:off x="1465645" y="3153640"/>
            <a:ext cx="1653179" cy="959893"/>
            <a:chOff x="1701865" y="2870724"/>
            <a:chExt cx="1653179" cy="9598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7B3A00-C85D-4048-92CA-74EFA260B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865" y="2870724"/>
              <a:ext cx="459442" cy="459442"/>
            </a:xfrm>
            <a:prstGeom prst="rect">
              <a:avLst/>
            </a:prstGeom>
            <a:effectLst>
              <a:outerShdw blurRad="76200" dist="152400" dir="42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1800000" lon="2400000" rev="0"/>
              </a:camera>
              <a:lightRig rig="threePt" dir="t"/>
            </a:scene3d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E54061C-2F56-4CE4-B2B8-D63F8CCEC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6203" y="3249482"/>
              <a:ext cx="459442" cy="459442"/>
            </a:xfrm>
            <a:prstGeom prst="rect">
              <a:avLst/>
            </a:prstGeom>
            <a:effectLst>
              <a:outerShdw blurRad="76200" dist="152400" dir="42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1800000" lon="2400000" rev="0"/>
              </a:camera>
              <a:lightRig rig="threePt" dir="t"/>
            </a:scene3d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3EF85F8-FFE3-43E4-9254-46937F939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2" y="3371175"/>
              <a:ext cx="459442" cy="459442"/>
            </a:xfrm>
            <a:prstGeom prst="rect">
              <a:avLst/>
            </a:prstGeom>
            <a:effectLst>
              <a:outerShdw blurRad="76200" dist="152400" dir="42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1800000" lon="2400000" rev="0"/>
              </a:camera>
              <a:lightRig rig="threePt" dir="t"/>
            </a:scene3d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DF333BA-88F8-411D-A6C2-8B8CF75EB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8447" y="3095399"/>
              <a:ext cx="459442" cy="459442"/>
            </a:xfrm>
            <a:prstGeom prst="rect">
              <a:avLst/>
            </a:prstGeom>
            <a:effectLst>
              <a:outerShdw blurRad="76200" dist="152400" dir="42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1800000" lon="2400000" rev="0"/>
              </a:camera>
              <a:lightRig rig="threePt" dir="t"/>
            </a:scene3d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CE9988-38C7-4629-B030-94FA1FE6C6C7}"/>
              </a:ext>
            </a:extLst>
          </p:cNvPr>
          <p:cNvGrpSpPr/>
          <p:nvPr/>
        </p:nvGrpSpPr>
        <p:grpSpPr>
          <a:xfrm>
            <a:off x="3063398" y="2614189"/>
            <a:ext cx="3033206" cy="1678525"/>
            <a:chOff x="3299618" y="2331273"/>
            <a:chExt cx="3033206" cy="16785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C33EB3-5DA9-4D57-B5F2-A1252423E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9618" y="2392119"/>
              <a:ext cx="918210" cy="918210"/>
            </a:xfrm>
            <a:prstGeom prst="rect">
              <a:avLst/>
            </a:prstGeom>
            <a:effectLst>
              <a:outerShdw blurRad="76200" dist="355600" dir="42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1800000" lon="2400000" rev="0"/>
              </a:camera>
              <a:lightRig rig="threePt" dir="t"/>
            </a:scene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AB77EC-68E4-4C4E-8D61-4785FDC5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50081" y="2670921"/>
              <a:ext cx="1338877" cy="1338877"/>
            </a:xfrm>
            <a:prstGeom prst="rect">
              <a:avLst/>
            </a:prstGeom>
            <a:effectLst>
              <a:outerShdw blurRad="76200" dist="584200" dir="144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1800000" lon="2400000" rev="0"/>
              </a:camera>
              <a:lightRig rig="threePt" dir="t"/>
            </a:scene3d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61AE76E-AE16-4564-B161-57445A965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7640" y="2331273"/>
              <a:ext cx="594360" cy="33965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390A6C-1785-43EE-92AE-E65817FCB2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264" y="3003807"/>
              <a:ext cx="670560" cy="45582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DA4BED2E-93E8-4DCB-85C0-754E5E488DE1}"/>
              </a:ext>
            </a:extLst>
          </p:cNvPr>
          <p:cNvSpPr/>
          <p:nvPr/>
        </p:nvSpPr>
        <p:spPr>
          <a:xfrm>
            <a:off x="1028628" y="3095399"/>
            <a:ext cx="2392608" cy="1035366"/>
          </a:xfrm>
          <a:prstGeom prst="bracketPair">
            <a:avLst/>
          </a:prstGeom>
          <a:ln w="76200">
            <a:solidFill>
              <a:srgbClr val="FF0000"/>
            </a:solidFill>
          </a:ln>
          <a:effectLst>
            <a:outerShdw blurRad="76200" dist="152400" dir="42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1800000" lon="24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4172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B3A7A-8C20-413F-BF6A-BDDA07C2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0A572-B71C-4C67-9D0B-3D0B556E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257D11-CDAA-4551-BE44-B892C9A2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035708"/>
            <a:ext cx="7772400" cy="229102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4400" dirty="0"/>
              <a:t>Exercise</a:t>
            </a:r>
            <a:br>
              <a:rPr lang="en-US" sz="5400" dirty="0"/>
            </a:br>
            <a:r>
              <a:rPr lang="en-US" sz="2800" cap="none" dirty="0">
                <a:latin typeface="+mj-lt"/>
              </a:rPr>
              <a:t>https://github.com/ialhashim/emojinettutorial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8883211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EC1766-8E08-4D99-91F4-A8868509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 COMPUTING CENTER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22ACF-F09A-4A71-8FD0-FDDCBFE6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5BC457-B773-429F-A15C-BF19F582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2050" name="Picture 2" descr="https://meetshah1995.github.io/images/blog/ss/unet.png">
            <a:extLst>
              <a:ext uri="{FF2B5EF4-FFF2-40B4-BE49-F238E27FC236}">
                <a16:creationId xmlns:a16="http://schemas.microsoft.com/office/drawing/2014/main" id="{92A86F15-849E-4F6B-9DD7-5D106781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77" y="694767"/>
            <a:ext cx="6016646" cy="40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952695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3E51DE-A4E7-41E5-988D-8ABDCF86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3B135-D679-4D84-943E-7E15B157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F9C22A-EB88-4BE8-9E38-CE884D4B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1026" name="Picture 2" descr="https://cambridgespark.com/content/tutorials/convolutional-neural-networks-with-keras/figures/convolve.png">
            <a:extLst>
              <a:ext uri="{FF2B5EF4-FFF2-40B4-BE49-F238E27FC236}">
                <a16:creationId xmlns:a16="http://schemas.microsoft.com/office/drawing/2014/main" id="{5F80FCB1-150B-4996-8AD1-A785EC87A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5213"/>
            <a:ext cx="4178994" cy="19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ambridgespark.com/content/tutorials/convolutional-neural-networks-with-keras/figures/pool.png">
            <a:extLst>
              <a:ext uri="{FF2B5EF4-FFF2-40B4-BE49-F238E27FC236}">
                <a16:creationId xmlns:a16="http://schemas.microsoft.com/office/drawing/2014/main" id="{14C812D6-5279-412A-BDDC-1CAC747A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163" y="1778793"/>
            <a:ext cx="3800111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ambridgespark.com/content/tutorials/convolutional-neural-networks-with-keras/figures/lena.jpg">
            <a:extLst>
              <a:ext uri="{FF2B5EF4-FFF2-40B4-BE49-F238E27FC236}">
                <a16:creationId xmlns:a16="http://schemas.microsoft.com/office/drawing/2014/main" id="{768689DC-FD9F-4F49-87D3-4E31EC81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980373"/>
            <a:ext cx="3017094" cy="15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05382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Keep up </a:t>
            </a:r>
            <a:r>
              <a:rPr lang="en-US" sz="2400" dirty="0"/>
              <a:t>with the latest trends</a:t>
            </a:r>
          </a:p>
          <a:p>
            <a:pPr lvl="2"/>
            <a:r>
              <a:rPr lang="en-US" sz="1600" dirty="0"/>
              <a:t>Field is changing at crazy speeds!</a:t>
            </a:r>
          </a:p>
          <a:p>
            <a:r>
              <a:rPr lang="en-US" sz="2400" dirty="0">
                <a:solidFill>
                  <a:srgbClr val="C00000"/>
                </a:solidFill>
              </a:rPr>
              <a:t>Big data </a:t>
            </a:r>
            <a:r>
              <a:rPr lang="en-US" sz="2400" dirty="0"/>
              <a:t>can be a deal breaker</a:t>
            </a:r>
          </a:p>
          <a:p>
            <a:pPr lvl="2"/>
            <a:r>
              <a:rPr lang="en-US" sz="1800" dirty="0"/>
              <a:t>Adapt other datasets</a:t>
            </a:r>
          </a:p>
          <a:p>
            <a:pPr lvl="2"/>
            <a:r>
              <a:rPr lang="en-US" sz="1800" dirty="0"/>
              <a:t>Synthesize you own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Resource</a:t>
            </a:r>
            <a:r>
              <a:rPr lang="en-US" sz="2400" dirty="0"/>
              <a:t> management: time and money</a:t>
            </a:r>
          </a:p>
          <a:p>
            <a:pPr lvl="2"/>
            <a:r>
              <a:rPr lang="en-US" sz="1600" dirty="0"/>
              <a:t>Do not reinvent the wheel</a:t>
            </a:r>
          </a:p>
          <a:p>
            <a:pPr lvl="2"/>
            <a:r>
              <a:rPr lang="en-US" sz="1600" dirty="0"/>
              <a:t>Smallest working network, be ready to start all over</a:t>
            </a:r>
          </a:p>
          <a:p>
            <a:r>
              <a:rPr lang="en-US" sz="2400" dirty="0"/>
              <a:t>Limitations of </a:t>
            </a:r>
            <a:r>
              <a:rPr lang="en-US" sz="2400" dirty="0">
                <a:solidFill>
                  <a:srgbClr val="C00000"/>
                </a:solidFill>
              </a:rPr>
              <a:t>DNN</a:t>
            </a:r>
          </a:p>
          <a:p>
            <a:pPr lvl="2"/>
            <a:r>
              <a:rPr lang="en-US" sz="1800" dirty="0"/>
              <a:t>Generalization</a:t>
            </a:r>
          </a:p>
          <a:p>
            <a:pPr lvl="2"/>
            <a:r>
              <a:rPr lang="en-US" sz="1800" dirty="0"/>
              <a:t>Type of problems</a:t>
            </a:r>
          </a:p>
          <a:p>
            <a:pPr lvl="2"/>
            <a:r>
              <a:rPr lang="en-US" sz="1800" dirty="0"/>
              <a:t>Viability </a:t>
            </a:r>
          </a:p>
          <a:p>
            <a:pPr lvl="2"/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30381"/>
            <a:ext cx="6332220" cy="500512"/>
          </a:xfrm>
        </p:spPr>
        <p:txBody>
          <a:bodyPr/>
          <a:lstStyle/>
          <a:p>
            <a:r>
              <a:rPr lang="en-US" dirty="0"/>
              <a:t>Applying Deep Learning to Your Work</a:t>
            </a:r>
          </a:p>
        </p:txBody>
      </p:sp>
      <p:pic>
        <p:nvPicPr>
          <p:cNvPr id="3074" name="Picture 2" descr="Image result for turtle gun deep learning">
            <a:extLst>
              <a:ext uri="{FF2B5EF4-FFF2-40B4-BE49-F238E27FC236}">
                <a16:creationId xmlns:a16="http://schemas.microsoft.com/office/drawing/2014/main" id="{D5461426-D432-4FF9-A592-54A65F7A5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900" y="2776572"/>
            <a:ext cx="2831452" cy="15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IPS">
            <a:extLst>
              <a:ext uri="{FF2B5EF4-FFF2-40B4-BE49-F238E27FC236}">
                <a16:creationId xmlns:a16="http://schemas.microsoft.com/office/drawing/2014/main" id="{6ED0BCDC-FA32-4747-957E-12627655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76" y="784309"/>
            <a:ext cx="2156590" cy="181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847481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4B242-303A-48AB-A898-6CE19072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D179B-73C4-46A6-9CCE-3E1AA2BE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7B5D09-F66A-48CC-8B39-00908D2B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36069" y="750615"/>
            <a:ext cx="2812655" cy="1906417"/>
            <a:chOff x="3482957" y="969264"/>
            <a:chExt cx="2812655" cy="1906417"/>
          </a:xfrm>
        </p:grpSpPr>
        <p:pic>
          <p:nvPicPr>
            <p:cNvPr id="1028" name="Picture 4" descr="Image result for Googleâs Tacotron 2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039" y="969264"/>
              <a:ext cx="2562491" cy="144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482957" y="2414016"/>
              <a:ext cx="2812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tisSemiSans" pitchFamily="50" charset="0"/>
                </a:rPr>
                <a:t>Human-like Speech from Text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tisSemiSans" pitchFamily="50" charset="0"/>
                </a:rPr>
                <a:t>(Google Brain)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9311" y="826815"/>
            <a:ext cx="2737103" cy="1830217"/>
            <a:chOff x="329311" y="1045464"/>
            <a:chExt cx="2737103" cy="1830217"/>
          </a:xfrm>
        </p:grpSpPr>
        <p:pic>
          <p:nvPicPr>
            <p:cNvPr id="1026" name="Picture 2" descr="Image result for Alpha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11" y="1045464"/>
              <a:ext cx="2737103" cy="136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29311" y="2414016"/>
              <a:ext cx="27371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RotisSemiSans" pitchFamily="50" charset="0"/>
                </a:rPr>
                <a:t>AlphaGo</a:t>
              </a:r>
              <a:r>
                <a:rPr lang="en-US" sz="1200" b="1" dirty="0">
                  <a:latin typeface="RotisSemiSans" pitchFamily="50" charset="0"/>
                </a:rPr>
                <a:t>: beating top Go players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tisSemiSans" pitchFamily="50" charset="0"/>
                </a:rPr>
                <a:t>(Google DeepMind)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AE5420-6AAE-4A55-896C-9B71AF0A26CE}"/>
              </a:ext>
            </a:extLst>
          </p:cNvPr>
          <p:cNvGrpSpPr/>
          <p:nvPr/>
        </p:nvGrpSpPr>
        <p:grpSpPr>
          <a:xfrm>
            <a:off x="6218380" y="771186"/>
            <a:ext cx="2468420" cy="1911352"/>
            <a:chOff x="6218380" y="771186"/>
            <a:chExt cx="2468420" cy="1911352"/>
          </a:xfrm>
        </p:grpSpPr>
        <p:pic>
          <p:nvPicPr>
            <p:cNvPr id="1030" name="Picture 6" descr="Figure 3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7115" y="771186"/>
              <a:ext cx="2142284" cy="1449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218380" y="2220873"/>
              <a:ext cx="2468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tisSemiSans" pitchFamily="50" charset="0"/>
                </a:rPr>
                <a:t>Classification of skin cancer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tisSemiSans" pitchFamily="50" charset="0"/>
                </a:rPr>
                <a:t>(Stanford University)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CDF186-0277-4B05-A14B-D1208DB936D2}"/>
              </a:ext>
            </a:extLst>
          </p:cNvPr>
          <p:cNvGrpSpPr/>
          <p:nvPr/>
        </p:nvGrpSpPr>
        <p:grpSpPr>
          <a:xfrm>
            <a:off x="329311" y="3394051"/>
            <a:ext cx="2737103" cy="1243695"/>
            <a:chOff x="329311" y="3394051"/>
            <a:chExt cx="2737103" cy="124369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311" y="3394051"/>
              <a:ext cx="2737103" cy="78203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29311" y="4176081"/>
              <a:ext cx="27371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tisSemiSans" pitchFamily="50" charset="0"/>
                </a:rPr>
                <a:t>Unpaired Image-to-Image Translation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tisSemiSans" pitchFamily="50" charset="0"/>
                </a:rPr>
                <a:t>(UC Berkeley)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CDC5DA-AE28-410D-BCC9-0DA30959323E}"/>
              </a:ext>
            </a:extLst>
          </p:cNvPr>
          <p:cNvGrpSpPr/>
          <p:nvPr/>
        </p:nvGrpSpPr>
        <p:grpSpPr>
          <a:xfrm>
            <a:off x="6084038" y="2937168"/>
            <a:ext cx="2737103" cy="1700580"/>
            <a:chOff x="6084038" y="2937168"/>
            <a:chExt cx="2737103" cy="1700580"/>
          </a:xfrm>
        </p:grpSpPr>
        <p:pic>
          <p:nvPicPr>
            <p:cNvPr id="1036" name="Picture 12" descr="Mask RCNN on 4K Video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890" y="2937168"/>
              <a:ext cx="2205398" cy="1238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084038" y="4176083"/>
              <a:ext cx="27371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tisSemiSans" pitchFamily="50" charset="0"/>
                </a:rPr>
                <a:t>Object Detection and Segmentation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tisSemiSans" pitchFamily="50" charset="0"/>
                </a:rPr>
                <a:t>(Facebook AI)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3045E4-955B-41DC-8E36-75EB48516497}"/>
              </a:ext>
            </a:extLst>
          </p:cNvPr>
          <p:cNvGrpSpPr/>
          <p:nvPr/>
        </p:nvGrpSpPr>
        <p:grpSpPr>
          <a:xfrm>
            <a:off x="3190192" y="2880360"/>
            <a:ext cx="2770068" cy="1757387"/>
            <a:chOff x="3190192" y="2880360"/>
            <a:chExt cx="2770068" cy="17573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3998" y="2880360"/>
              <a:ext cx="2142457" cy="129572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190192" y="4176082"/>
              <a:ext cx="27700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RotisSemiSans" pitchFamily="50" charset="0"/>
                </a:rPr>
                <a:t>Deep Learning-based Image Captioning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tisSemiSans" pitchFamily="50" charset="0"/>
                </a:rPr>
                <a:t>(Snap Inc.)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40158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61E68-C184-4028-B2AE-E692037D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FF2EF-FAF2-4AF9-A1FF-A3A814DF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B59809-B3BD-4633-A4D7-434AE095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PROSPECTS</a:t>
            </a:r>
          </a:p>
        </p:txBody>
      </p:sp>
      <p:pic>
        <p:nvPicPr>
          <p:cNvPr id="3078" name="Picture 6" descr="http://2utfff4d3dkt3biit53nsvep-wpengine.netdna-ssl.com/wp-content/uploads/2018/03/AI_Deal-Dollar.png">
            <a:extLst>
              <a:ext uri="{FF2B5EF4-FFF2-40B4-BE49-F238E27FC236}">
                <a16:creationId xmlns:a16="http://schemas.microsoft.com/office/drawing/2014/main" id="{CA80CD4F-86DF-4607-B80D-FEEF74F6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4" y="1256278"/>
            <a:ext cx="2656712" cy="28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most valuable ai startups">
            <a:extLst>
              <a:ext uri="{FF2B5EF4-FFF2-40B4-BE49-F238E27FC236}">
                <a16:creationId xmlns:a16="http://schemas.microsoft.com/office/drawing/2014/main" id="{63E05673-C4D1-496F-8304-2C45BBDD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845" y="1256278"/>
            <a:ext cx="5129955" cy="28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239339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455313"/>
            <a:ext cx="7772400" cy="1021556"/>
          </a:xfrm>
        </p:spPr>
        <p:txBody>
          <a:bodyPr/>
          <a:lstStyle/>
          <a:p>
            <a:r>
              <a:rPr lang="en-US" dirty="0">
                <a:latin typeface="RotisSemiSans" pitchFamily="50" charset="0"/>
              </a:rPr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30172"/>
            <a:ext cx="7772400" cy="1125140"/>
          </a:xfrm>
        </p:spPr>
        <p:txBody>
          <a:bodyPr/>
          <a:lstStyle/>
          <a:p>
            <a:r>
              <a:rPr lang="en-US" dirty="0">
                <a:latin typeface="RotisSemiSans" pitchFamily="50" charset="0"/>
              </a:rPr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A2C6B-AEF8-4712-97FC-489CD568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06446-5E4F-493D-9E15-AA2C01E7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652106"/>
            <a:ext cx="1956196" cy="19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4347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1026" name="Picture 2" descr="https://cdn-images-1.medium.com/max/2000/1*Hfs2Ua886jrWdDtepFm99Q.p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" t="18331" r="1169" b="1503"/>
          <a:stretch/>
        </p:blipFill>
        <p:spPr bwMode="auto">
          <a:xfrm>
            <a:off x="5258154" y="1430912"/>
            <a:ext cx="3428646" cy="253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600/1%2AFUZS9K4JPqzfXDcC83BQT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65" y="1105331"/>
            <a:ext cx="4560168" cy="326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29353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2050" name="Picture 2" descr="Alt Tex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2" r="17475"/>
          <a:stretch/>
        </p:blipFill>
        <p:spPr bwMode="auto">
          <a:xfrm>
            <a:off x="1396799" y="1332952"/>
            <a:ext cx="6229362" cy="265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333600" y="853200"/>
            <a:ext cx="1371600" cy="748800"/>
            <a:chOff x="3333600" y="792000"/>
            <a:chExt cx="1371600" cy="748800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3434400" y="1148400"/>
              <a:ext cx="284400" cy="39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333600" y="7920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Very difficult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24400" y="3369602"/>
            <a:ext cx="1652400" cy="851094"/>
            <a:chOff x="1724400" y="3308402"/>
            <a:chExt cx="1652400" cy="851094"/>
          </a:xfrm>
        </p:grpSpPr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2550600" y="3308402"/>
              <a:ext cx="329400" cy="4817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724400" y="3790164"/>
              <a:ext cx="16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More hands-off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1835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20" y="1486156"/>
            <a:ext cx="4262491" cy="2055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190" y="1973999"/>
            <a:ext cx="1080150" cy="10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3849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00" y="995315"/>
            <a:ext cx="7351200" cy="332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5132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4648" y="3259874"/>
            <a:ext cx="639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tisSemiSans" pitchFamily="50" charset="0"/>
              </a:rPr>
              <a:t>Deep Neural Networks: </a:t>
            </a:r>
            <a:r>
              <a:rPr lang="en-US" dirty="0">
                <a:latin typeface="RotisSemiSans" pitchFamily="50" charset="0"/>
              </a:rPr>
              <a:t>multiple layers of nonlinear processing units for feature extraction and transformation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440" y="719742"/>
            <a:ext cx="4575948" cy="2282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C32371-4894-4298-8C15-5996FE51DDCF}"/>
              </a:ext>
            </a:extLst>
          </p:cNvPr>
          <p:cNvSpPr txBox="1"/>
          <p:nvPr/>
        </p:nvSpPr>
        <p:spPr>
          <a:xfrm>
            <a:off x="1621892" y="4132603"/>
            <a:ext cx="593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tisSemiSans" pitchFamily="50" charset="0"/>
              </a:rPr>
              <a:t>https://playground.tensorflow.org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65591768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RotisSemiSans" pitchFamily="50" charset="0"/>
              </a:rPr>
              <a:t>Practical Deep Learning for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A1F3-96F8-274C-9D61-09179C0DAA3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59" y="1067026"/>
            <a:ext cx="7839064" cy="326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25930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554</Words>
  <Application>Microsoft Office PowerPoint</Application>
  <PresentationFormat>On-screen Show (16:9)</PresentationFormat>
  <Paragraphs>164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RotisSemiSans</vt:lpstr>
      <vt:lpstr>Calibri</vt:lpstr>
      <vt:lpstr>Arial</vt:lpstr>
      <vt:lpstr>Office Theme</vt:lpstr>
      <vt:lpstr>Practical Deep Learning for Computer Vision</vt:lpstr>
      <vt:lpstr>AGENDA</vt:lpstr>
      <vt:lpstr>DEEP LEARNING</vt:lpstr>
      <vt:lpstr>MACHINE LEARNING</vt:lpstr>
      <vt:lpstr>MACHINE LEARNING</vt:lpstr>
      <vt:lpstr>MACHINE LEARNING</vt:lpstr>
      <vt:lpstr>MACHINE LEARNING</vt:lpstr>
      <vt:lpstr>DEEP LEARNING</vt:lpstr>
      <vt:lpstr>MACHINE LEARNING BASICS</vt:lpstr>
      <vt:lpstr>MACHINE LEARNING BASICS</vt:lpstr>
      <vt:lpstr>DEEP LEARNING RESOURCES</vt:lpstr>
      <vt:lpstr>DEEP LEARNING RESOURCES</vt:lpstr>
      <vt:lpstr>DEEP LEARNING RESOURCES</vt:lpstr>
      <vt:lpstr>DEEP LEARNING RESOURCES</vt:lpstr>
      <vt:lpstr>ARCHITECTURES</vt:lpstr>
      <vt:lpstr>ARCHITECTURES</vt:lpstr>
      <vt:lpstr>ARCHITECTURES</vt:lpstr>
      <vt:lpstr>ARCHITECTURES</vt:lpstr>
      <vt:lpstr>FRAMEWORKS</vt:lpstr>
      <vt:lpstr>FRAMEWORKS</vt:lpstr>
      <vt:lpstr>RESOURCES</vt:lpstr>
      <vt:lpstr>SOLUTIONS</vt:lpstr>
      <vt:lpstr>OBJECT RECOGNITION</vt:lpstr>
      <vt:lpstr>PowerPoint Presentation</vt:lpstr>
      <vt:lpstr>PROBLEM</vt:lpstr>
      <vt:lpstr>Exercise https://github.com/ialhashim/emojinettutorial</vt:lpstr>
      <vt:lpstr>ARCHITECTURE</vt:lpstr>
      <vt:lpstr>LAYERS</vt:lpstr>
      <vt:lpstr>Applying Deep Learning to Your Work</vt:lpstr>
      <vt:lpstr>FUTURE PROSPECTS</vt:lpstr>
      <vt:lpstr>Thank you</vt:lpstr>
    </vt:vector>
  </TitlesOfParts>
  <Company>hazimalradadi.com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Hazim Al Radadi</dc:creator>
  <cp:lastModifiedBy>Ibraheem Alhashim</cp:lastModifiedBy>
  <cp:revision>149</cp:revision>
  <dcterms:created xsi:type="dcterms:W3CDTF">2015-06-20T23:48:31Z</dcterms:created>
  <dcterms:modified xsi:type="dcterms:W3CDTF">2018-05-10T08:51:39Z</dcterms:modified>
</cp:coreProperties>
</file>